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1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2" r:id="rId3"/>
    <p:sldMasterId id="2147483693" r:id="rId4"/>
  </p:sldMasterIdLst>
  <p:notesMasterIdLst>
    <p:notesMasterId r:id="rId14"/>
  </p:notesMasterIdLst>
  <p:sldIdLst>
    <p:sldId id="256" r:id="rId5"/>
    <p:sldId id="259" r:id="rId6"/>
    <p:sldId id="261" r:id="rId7"/>
    <p:sldId id="282" r:id="rId8"/>
    <p:sldId id="284" r:id="rId9"/>
    <p:sldId id="292" r:id="rId10"/>
    <p:sldId id="293" r:id="rId11"/>
    <p:sldId id="295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005024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75" autoAdjust="0"/>
  </p:normalViewPr>
  <p:slideViewPr>
    <p:cSldViewPr snapToGrid="0" showGuides="1">
      <p:cViewPr varScale="1">
        <p:scale>
          <a:sx n="110" d="100"/>
          <a:sy n="110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38401-273D-474D-9844-247C2719F57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47C02-55BC-4DF2-B562-CBFC019B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47C02-55BC-4DF2-B562-CBFC019BFE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2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47C02-55BC-4DF2-B562-CBFC019BFE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47C02-55BC-4DF2-B562-CBFC019BFE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47C02-55BC-4DF2-B562-CBFC019BFE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3" Type="http://schemas.openxmlformats.org/officeDocument/2006/relationships/tags" Target="../tags/tag38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305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4926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 bwMode="auto">
          <a:xfrm>
            <a:off x="276226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 bwMode="auto">
          <a:xfrm>
            <a:off x="990601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1141414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3" name="Rectangle 12"/>
          <p:cNvSpPr/>
          <p:nvPr>
            <p:custDataLst>
              <p:tags r:id="rId11"/>
            </p:custDataLst>
          </p:nvPr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>
            <p:custDataLst>
              <p:tags r:id="rId12"/>
            </p:custDataLst>
          </p:nvPr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>
            <p:custDataLst>
              <p:tags r:id="rId13"/>
            </p:custDataLst>
          </p:nvPr>
        </p:nvSpPr>
        <p:spPr bwMode="auto">
          <a:xfrm>
            <a:off x="1323976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>
            <p:custDataLst>
              <p:tags r:id="rId14"/>
            </p:custDataLst>
          </p:nvPr>
        </p:nvSpPr>
        <p:spPr bwMode="auto">
          <a:xfrm>
            <a:off x="1090613" y="5500690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>
            <p:custDataLst>
              <p:tags r:id="rId15"/>
            </p:custDataLst>
          </p:nvPr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>
            <p:custDataLst>
              <p:tags r:id="rId16"/>
            </p:custDataLst>
          </p:nvPr>
        </p:nvSpPr>
        <p:spPr bwMode="auto">
          <a:xfrm>
            <a:off x="1879601" y="4479927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9" name="Straight Connector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225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350" b="1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39D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357A747-315E-4632-9586-B6B00860B696}" type="datetime1">
              <a:rPr lang="en-US" smtClean="0"/>
              <a:t>12/10/2021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 bwMode="auto">
          <a:xfrm rot="5400000">
            <a:off x="7077076" y="4178302"/>
            <a:ext cx="3657600" cy="38417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39D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 bwMode="auto">
          <a:xfrm>
            <a:off x="1339850" y="4929190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68DC6-66B2-4300-AF29-4B5B1A5B4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5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67D6D2C-F0C1-452F-9673-186FA195C494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EB110-A901-415B-960F-46008AE0A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61DFC68-B28B-49AF-8AD4-25E35CC5A180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40A262-A559-46B6-A80F-9BF0958A1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AEDB696-8D56-4BD7-9FCD-417A08881A47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47F32-67DD-47BD-BA07-A2F4F9C83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  <p:custDataLst>
              <p:tags r:id="rId3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4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FD02879-893C-4D52-B416-179B917E7D0E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A19C3-35E0-448D-9D6F-0292E3DAD7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2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7" name="Straight Connector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8" name="Straight Connector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9" name="Rectangle 8"/>
          <p:cNvSpPr/>
          <p:nvPr>
            <p:custDataLst>
              <p:tags r:id="rId5"/>
            </p:custDataLst>
          </p:nvPr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Straight Connector 20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11" name="Oval 10"/>
          <p:cNvSpPr/>
          <p:nvPr>
            <p:custDataLst>
              <p:tags r:id="rId7"/>
            </p:custDataLst>
          </p:nvPr>
        </p:nvSpPr>
        <p:spPr>
          <a:xfrm>
            <a:off x="8156576" y="5715002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15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750"/>
              </a:spcAft>
              <a:buNone/>
              <a:defRPr sz="9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56E66B3-C3AE-4936-8C92-4B1A151838F1}" type="datetime1">
              <a:rPr lang="en-US" smtClean="0"/>
              <a:t>12/10/2021</a:t>
            </a:fld>
            <a:endParaRPr lang="en-US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169AA-4109-4E47-9177-E51E71E29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  <p:custDataLst>
              <p:tags r:id="rId10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Oval 5"/>
          <p:cNvSpPr/>
          <p:nvPr>
            <p:custDataLst>
              <p:tags r:id="rId2"/>
            </p:custDataLst>
          </p:nvPr>
        </p:nvSpPr>
        <p:spPr>
          <a:xfrm>
            <a:off x="8156576" y="5715002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7" name="Straight Connector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8" name="Rectangle 7"/>
          <p:cNvSpPr/>
          <p:nvPr>
            <p:custDataLst>
              <p:tags r:id="rId4"/>
            </p:custDataLst>
          </p:nvPr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9" name="Straight Connector 1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1" name="Straight Connector 2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75"/>
              </a:spcBef>
              <a:spcAft>
                <a:spcPts val="300"/>
              </a:spcAft>
              <a:buFontTx/>
              <a:buNone/>
              <a:defRPr sz="90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4E2BEAA-0BFE-4DB6-8E4A-B44439B0B7DF}" type="datetime1">
              <a:rPr lang="en-US" smtClean="0"/>
              <a:t>12/10/2021</a:t>
            </a:fld>
            <a:endParaRPr lang="en-US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D1528-896B-49AA-B31A-64AB212C0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  <p:custDataLst>
              <p:tags r:id="rId10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7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3E41CAB-85C2-4A63-ACB6-46702071DC5F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48F59-8FDD-42E5-B589-A0780A3F8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35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7C33FF3-3E8E-451D-AE27-DEA46A47D745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4C3AF-4EB5-4C08-AB9B-1A28B86D0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22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9" y="214314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SmartArt graphic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FF8A686-BC80-421A-AE87-29075693F6D4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89FC5-9261-4BCD-B0D7-6D496DB68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1064F6-F174-4036-8431-67526CD77B4E}" type="datetime1">
              <a:rPr lang="en-US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95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305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642769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A782D-29C4-4FAC-B6F1-8298A9354706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29F41-E7AB-429A-B518-E8560E93FD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1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95104-90EE-4887-A9DB-4432ECA37364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6296B-E390-4A23-B649-40063EC369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31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4958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B0A47-C2BE-48AA-B57B-84FEDCABC933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4E43B-5E8D-4141-A9EF-8AB7B396E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85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92ABC-B717-4EB0-944F-D0101F3977B7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B2A18-CB3B-4CA2-BF5A-C77183648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3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FBF24-057F-435C-8EA7-ADEAE81449F6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C4387-A11E-41FC-B262-D747B4604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98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C8D94-36EC-47C0-B067-FD79F5AA3DC5}" type="datetime1">
              <a:rPr lang="en-US" smtClean="0"/>
              <a:t>12/10/2021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E644F-EF4D-4AF1-BFC4-BD5B6DCBE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81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79B21-55F9-4929-B83A-5CEC94574823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81334-7CAA-443A-8506-B2CB8C75A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9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264652"/>
      </p:ext>
    </p:extLst>
  </p:cSld>
  <p:clrMapOvr>
    <a:masterClrMapping/>
  </p:clrMapOvr>
  <p:transition spd="slow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3977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43973" y="1964266"/>
            <a:ext cx="5714228" cy="2421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43973" y="4385732"/>
            <a:ext cx="5714228" cy="1405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752310" y="5870576"/>
            <a:ext cx="1212173" cy="37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fld id="{DB341672-944B-4BD8-9BEE-7E359375F6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12/10/2021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2743973" y="5870576"/>
            <a:ext cx="3932137" cy="37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040685" y="5870576"/>
            <a:ext cx="417516" cy="37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6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4958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1CC2C7D-4BA1-48CF-A338-2A46AD4EF0B2}" type="datetime1">
              <a:rPr lang="en-US" smtClean="0"/>
              <a:t>12/10/2021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99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3D66A6-EB89-4287-AE77-CA104B3B92FD}" type="datetime1">
              <a:rPr lang="en-US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7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C051B6-9A89-4063-B663-F589D495D442}" type="datetime1">
              <a:rPr lang="en-US" smtClean="0"/>
              <a:t>12/10/2021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31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ACD50B-EFC8-4944-AE00-41B721810555}" type="datetime1">
              <a:rPr lang="en-US" smtClean="0"/>
              <a:t>12/10/2021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7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05C218-8F00-4CC9-89D8-B984DD808500}" type="datetime1">
              <a:rPr lang="en-US" smtClean="0"/>
              <a:t>12/10/2021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276226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 bwMode="auto">
          <a:xfrm>
            <a:off x="990601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>
            <p:custDataLst>
              <p:tags r:id="rId4"/>
            </p:custDataLst>
          </p:nvPr>
        </p:nvSpPr>
        <p:spPr bwMode="auto">
          <a:xfrm>
            <a:off x="1141414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6" name="Rectangle 15"/>
          <p:cNvSpPr/>
          <p:nvPr>
            <p:custDataLst>
              <p:tags r:id="rId11"/>
            </p:custDataLst>
          </p:nvPr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>
            <p:custDataLst>
              <p:tags r:id="rId12"/>
            </p:custDataLst>
          </p:nvPr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>
            <p:custDataLst>
              <p:tags r:id="rId13"/>
            </p:custDataLst>
          </p:nvPr>
        </p:nvSpPr>
        <p:spPr bwMode="auto">
          <a:xfrm>
            <a:off x="1309689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>
            <p:custDataLst>
              <p:tags r:id="rId14"/>
            </p:custDataLst>
          </p:nvPr>
        </p:nvSpPr>
        <p:spPr bwMode="auto">
          <a:xfrm>
            <a:off x="1090613" y="5500690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>
            <p:custDataLst>
              <p:tags r:id="rId15"/>
            </p:custDataLst>
          </p:nvPr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>
            <p:custDataLst>
              <p:tags r:id="rId16"/>
            </p:custDataLst>
          </p:nvPr>
        </p:nvSpPr>
        <p:spPr>
          <a:xfrm>
            <a:off x="1905001" y="4495802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1997A61-70CC-4000-BB8B-B11CAF2FEF3A}" type="datetime1">
              <a:rPr lang="en-US" smtClean="0"/>
              <a:t>12/10/2021</a:t>
            </a:fld>
            <a:endParaRPr lang="en-US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 bwMode="auto">
          <a:xfrm rot="5400000">
            <a:off x="7077076" y="4181477"/>
            <a:ext cx="3657600" cy="38417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 bwMode="auto">
          <a:xfrm>
            <a:off x="1325563" y="4929190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788F6-77F0-48C0-8C63-20D31C0E8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2A6CBB9-BB2F-4C2F-81D3-483692C9D415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CB54F-2565-4C2C-9466-4878AD982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  <p:custDataLst>
              <p:tags r:id="rId3"/>
            </p:custDataLst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4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10.xml"/><Relationship Id="rId21" Type="http://schemas.openxmlformats.org/officeDocument/2006/relationships/tags" Target="../tags/tag1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tags" Target="../tags/tag14.xml"/><Relationship Id="rId5" Type="http://schemas.openxmlformats.org/officeDocument/2006/relationships/slideLayout" Target="../slideLayouts/slideLayout12.xml"/><Relationship Id="rId15" Type="http://schemas.openxmlformats.org/officeDocument/2006/relationships/tags" Target="../tags/tag5.xml"/><Relationship Id="rId23" Type="http://schemas.openxmlformats.org/officeDocument/2006/relationships/tags" Target="../tags/tag13.xml"/><Relationship Id="rId10" Type="http://schemas.openxmlformats.org/officeDocument/2006/relationships/slideLayout" Target="../slideLayouts/slideLayout17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ags" Target="../tags/tag4.xml"/><Relationship Id="rId22" Type="http://schemas.openxmlformats.org/officeDocument/2006/relationships/tags" Target="../tags/tag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46478DA4-1196-45B8-A9B9-E63CEC9681DD}" type="datetime1">
              <a:rPr lang="en-US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BA310708-E37B-40B2-8A88-97A5A6769261}" type="slidenum">
              <a:rPr lang="en-GB" smtClean="0"/>
              <a:t>‹#›</a:t>
            </a:fld>
            <a:endParaRPr lang="en-GB"/>
          </a:p>
        </p:txBody>
      </p:sp>
      <p:pic>
        <p:nvPicPr>
          <p:cNvPr id="1031" name="Picture 30" descr="C:\Documents and Settings\Administrator\Local Settings\Temporary Internet Files\Content.IE5\NSRC2861\MCj04371760000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2" name="Group 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8915400" y="3429000"/>
              <a:ext cx="228600" cy="3429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915400" y="0"/>
              <a:ext cx="228600" cy="342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3429000"/>
              <a:ext cx="228600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228600" cy="3429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" y="0"/>
              <a:ext cx="434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0"/>
              <a:ext cx="4343400" cy="2286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" y="6629400"/>
              <a:ext cx="43434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6629400"/>
              <a:ext cx="4343400" cy="228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275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 spd="slow">
    <p:fade thruBlk="1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2" name="Text Placeholder 1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57200" y="1600202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 rot="5400000">
            <a:off x="7589045" y="1081883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rgbClr val="575F6D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5E1A0317-381D-4904-8CD1-C4FCF7872F14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rgbClr val="575F6D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056" name="Straight Connector 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10" name="Rectangle 9"/>
          <p:cNvSpPr/>
          <p:nvPr>
            <p:custDataLst>
              <p:tags r:id="rId21"/>
            </p:custDataLst>
          </p:nvPr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058" name="Straight Connector 1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350"/>
          </a:p>
        </p:txBody>
      </p:sp>
      <p:sp>
        <p:nvSpPr>
          <p:cNvPr id="12" name="Oval 11"/>
          <p:cNvSpPr/>
          <p:nvPr>
            <p:custDataLst>
              <p:tags r:id="rId23"/>
            </p:custDataLst>
          </p:nvPr>
        </p:nvSpPr>
        <p:spPr>
          <a:xfrm>
            <a:off x="8156576" y="5715002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5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13CE629-44A8-446E-8CBB-0F1CB73240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Arial" charset="0"/>
        </a:defRPr>
      </a:lvl9pPr>
    </p:titleStyle>
    <p:bodyStyle>
      <a:lvl1pPr marL="204788" indent="-204788" algn="l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9822" indent="-204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6922" algn="l" rtl="0" eaLnBrk="1" fontAlgn="base" hangingPunct="1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0588" indent="-136922" algn="l" rtl="0" eaLnBrk="1" fontAlgn="base" hangingPunct="1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96566" indent="-136922" algn="l" rtl="0" eaLnBrk="1" fontAlgn="base" hangingPunct="1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3716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508760" indent="-13716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714500" indent="-13716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05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1920240" indent="-13716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9E5CD77-70DC-4E13-BEAF-FCD4F42F281C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364384-6F51-495C-86BC-E90C13EF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079" name="Picture 30" descr="C:\Documents and Settings\Administrator\Local Settings\Temporary Internet Files\Content.IE5\NSRC2861\MCj04371760000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0" name="Group 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8915400" y="3429000"/>
              <a:ext cx="228600" cy="3429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915400" y="0"/>
              <a:ext cx="228600" cy="342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3429000"/>
              <a:ext cx="228600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228600" cy="3429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" y="0"/>
              <a:ext cx="434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0"/>
              <a:ext cx="4343400" cy="2286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" y="6629400"/>
              <a:ext cx="43434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6629400"/>
              <a:ext cx="4343400" cy="228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09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transition spd="slow">
    <p:fade thruBlk="1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F3402-D6D4-46C2-87ED-1E375BE4C5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BF7FC-D33B-45D2-AFD0-D71FE8B380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8915400" y="3429000"/>
              <a:ext cx="228600" cy="3429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915400" y="0"/>
              <a:ext cx="228600" cy="342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3429000"/>
              <a:ext cx="228600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228600" cy="3429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" y="0"/>
              <a:ext cx="434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0"/>
              <a:ext cx="4343400" cy="2286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" y="6629400"/>
              <a:ext cx="43434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6629400"/>
              <a:ext cx="4343400" cy="228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8496" y="140208"/>
            <a:ext cx="8839200" cy="660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30" descr="C:\Documents and Settings\Administrator\Local Settings\Temporary Internet Files\Content.IE5\NSRC2861\MCj043717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5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6" r:id="rId2"/>
  </p:sldLayoutIdLst>
  <p:transition spd="slow">
    <p:fade thruBlk="1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1202266" y="6270464"/>
            <a:ext cx="6400800" cy="146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i="1" dirty="0" smtClean="0">
                <a:solidFill>
                  <a:srgbClr val="C00000"/>
                </a:solidFill>
                <a:latin typeface="+mj-lt"/>
              </a:rPr>
              <a:t>12 </a:t>
            </a:r>
            <a:r>
              <a:rPr lang="en-GB" sz="2000" b="1" i="1" dirty="0" smtClean="0">
                <a:solidFill>
                  <a:srgbClr val="C00000"/>
                </a:solidFill>
                <a:latin typeface="+mj-lt"/>
              </a:rPr>
              <a:t>Oct 2021</a:t>
            </a:r>
            <a:endParaRPr lang="en-GB" sz="2000" b="1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1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218" y="204773"/>
            <a:ext cx="7772400" cy="1470025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Collaborative work</a:t>
            </a:r>
            <a:r>
              <a:rPr lang="zh-TW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</a:rPr>
              <a:t>for Hi-ASAP</a:t>
            </a:r>
            <a:br>
              <a:rPr lang="en-US" altLang="zh-TW" sz="2800" dirty="0">
                <a:solidFill>
                  <a:srgbClr val="0000FF"/>
                </a:solidFill>
              </a:rPr>
            </a:b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87803" y="1860295"/>
            <a:ext cx="7987815" cy="1752600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Topic: </a:t>
            </a:r>
            <a:r>
              <a:rPr lang="en-US" sz="3200" dirty="0" smtClean="0">
                <a:solidFill>
                  <a:srgbClr val="FF0000"/>
                </a:solidFill>
              </a:rPr>
              <a:t>Characterization of  fine particulate matter (PM</a:t>
            </a:r>
            <a:r>
              <a:rPr lang="en-US" sz="3200" baseline="-25000" dirty="0" smtClean="0">
                <a:solidFill>
                  <a:srgbClr val="FF0000"/>
                </a:solidFill>
              </a:rPr>
              <a:t>1.0</a:t>
            </a:r>
            <a:r>
              <a:rPr lang="en-US" sz="3200" dirty="0" smtClean="0">
                <a:solidFill>
                  <a:srgbClr val="FF0000"/>
                </a:solidFill>
              </a:rPr>
              <a:t> and PM</a:t>
            </a:r>
            <a:r>
              <a:rPr lang="en-US" sz="3200" baseline="-25000" dirty="0" smtClean="0">
                <a:solidFill>
                  <a:srgbClr val="FF0000"/>
                </a:solidFill>
              </a:rPr>
              <a:t>2.5</a:t>
            </a:r>
            <a:r>
              <a:rPr lang="en-US" sz="3200" dirty="0" smtClean="0">
                <a:solidFill>
                  <a:srgbClr val="FF0000"/>
                </a:solidFill>
              </a:rPr>
              <a:t>) </a:t>
            </a:r>
            <a:r>
              <a:rPr lang="en-US" sz="3200" dirty="0">
                <a:solidFill>
                  <a:srgbClr val="FF0000"/>
                </a:solidFill>
              </a:rPr>
              <a:t>from </a:t>
            </a:r>
            <a:r>
              <a:rPr lang="en-US" sz="3200" dirty="0" smtClean="0">
                <a:solidFill>
                  <a:srgbClr val="FF0000"/>
                </a:solidFill>
              </a:rPr>
              <a:t>incense burning in temples in Asian countries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74" y="4017270"/>
            <a:ext cx="6392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To </a:t>
            </a:r>
            <a:r>
              <a:rPr lang="en-US" sz="2400" dirty="0" err="1">
                <a:solidFill>
                  <a:srgbClr val="0000FF"/>
                </a:solidFill>
              </a:rPr>
              <a:t>Thi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Hien et al. </a:t>
            </a:r>
            <a:endParaRPr lang="en-US" sz="2400" dirty="0">
              <a:solidFill>
                <a:srgbClr val="0000FF"/>
              </a:solidFill>
            </a:endParaRP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Faculty of Environment, University of Science, Vietnam National University, Ho Chi Minh City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2678" y="3831772"/>
            <a:ext cx="8793479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914400"/>
            <a:ext cx="8686800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E5C13-B291-491D-8696-C0CCCE1790F6}" type="slidenum">
              <a:rPr lang="vi-VN" sz="2400" smtClean="0">
                <a:solidFill>
                  <a:schemeClr val="tx1"/>
                </a:solidFill>
                <a:latin typeface="+mj-lt"/>
              </a:rPr>
              <a:pPr/>
              <a:t>2</a:t>
            </a:fld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07920" y="0"/>
            <a:ext cx="8229600" cy="1143000"/>
          </a:xfrm>
        </p:spPr>
        <p:txBody>
          <a:bodyPr/>
          <a:lstStyle/>
          <a:p>
            <a:r>
              <a:rPr lang="en-US" altLang="zh-TW" dirty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9031" y="1353498"/>
            <a:ext cx="8669505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/>
              <a:t>Incense stick burning is one of common and popular </a:t>
            </a:r>
            <a:r>
              <a:rPr lang="en-US" sz="2800" dirty="0" smtClean="0"/>
              <a:t>ritual in </a:t>
            </a:r>
            <a:r>
              <a:rPr lang="en-US" sz="2800" dirty="0"/>
              <a:t>East and Southeast Asian countries, including Vietnam</a:t>
            </a:r>
          </a:p>
          <a:p>
            <a:pPr>
              <a:buFontTx/>
              <a:buChar char="-"/>
            </a:pPr>
            <a:r>
              <a:rPr lang="en-US" sz="2800" dirty="0"/>
              <a:t>Incense burning generates many gaseous and particulate </a:t>
            </a:r>
            <a:r>
              <a:rPr lang="en-US" sz="2800" dirty="0" smtClean="0"/>
              <a:t>pollutants, especially fine particles </a:t>
            </a:r>
            <a:r>
              <a:rPr lang="en-US" sz="2800" dirty="0" smtClean="0"/>
              <a:t>(</a:t>
            </a:r>
            <a:r>
              <a:rPr lang="en-US" sz="2800" dirty="0" smtClean="0"/>
              <a:t>PM</a:t>
            </a:r>
            <a:r>
              <a:rPr lang="en-US" sz="2800" baseline="-25000" dirty="0" smtClean="0"/>
              <a:t>1.0</a:t>
            </a:r>
            <a:r>
              <a:rPr lang="en-US" sz="2800" dirty="0" smtClean="0"/>
              <a:t>, PM</a:t>
            </a:r>
            <a:r>
              <a:rPr lang="en-US" sz="2800" baseline="-25000" dirty="0" smtClean="0"/>
              <a:t>2.5</a:t>
            </a:r>
            <a:r>
              <a:rPr lang="en-US" sz="2800" dirty="0" smtClean="0"/>
              <a:t>)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It is </a:t>
            </a:r>
            <a:r>
              <a:rPr lang="en-US" sz="2800" dirty="0"/>
              <a:t>important to study </a:t>
            </a:r>
            <a:r>
              <a:rPr lang="en-US" sz="2800" dirty="0" smtClean="0"/>
              <a:t>fine particles emitted from incense burning and personal </a:t>
            </a:r>
            <a:r>
              <a:rPr lang="en-US" sz="2800" dirty="0"/>
              <a:t>exposure to </a:t>
            </a:r>
            <a:r>
              <a:rPr lang="en-US" sz="2800" dirty="0" smtClean="0"/>
              <a:t>PM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0150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914400"/>
            <a:ext cx="8686800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E5C13-B291-491D-8696-C0CCCE1790F6}" type="slidenum">
              <a:rPr lang="vi-VN" sz="2400" smtClean="0">
                <a:solidFill>
                  <a:schemeClr val="tx1"/>
                </a:solidFill>
                <a:latin typeface="+mj-lt"/>
              </a:rPr>
              <a:pPr/>
              <a:t>3</a:t>
            </a:fld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9106"/>
            <a:ext cx="8229600" cy="1143000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353498"/>
            <a:ext cx="8305800" cy="4525963"/>
          </a:xfrm>
        </p:spPr>
        <p:txBody>
          <a:bodyPr/>
          <a:lstStyle/>
          <a:p>
            <a:r>
              <a:rPr lang="en-US" sz="2800" dirty="0" smtClean="0"/>
              <a:t>To assess and compare concentration levels of  fine particles </a:t>
            </a:r>
            <a:r>
              <a:rPr lang="en-US" sz="2800" dirty="0"/>
              <a:t>from incense burning </a:t>
            </a:r>
            <a:r>
              <a:rPr lang="en-US" sz="2800" dirty="0" smtClean="0"/>
              <a:t>in </a:t>
            </a:r>
            <a:r>
              <a:rPr lang="en-US" sz="2800" dirty="0" smtClean="0"/>
              <a:t>the temples (PM</a:t>
            </a:r>
            <a:r>
              <a:rPr lang="en-US" sz="2800" baseline="-25000" dirty="0" smtClean="0"/>
              <a:t>1.0</a:t>
            </a:r>
            <a:r>
              <a:rPr lang="en-US" sz="2800" dirty="0" smtClean="0"/>
              <a:t> and PM</a:t>
            </a:r>
            <a:r>
              <a:rPr lang="en-US" sz="2800" baseline="-25000" dirty="0" smtClean="0"/>
              <a:t>2.5</a:t>
            </a:r>
            <a:r>
              <a:rPr lang="en-US" sz="2800" dirty="0" smtClean="0"/>
              <a:t>) in Asian countries</a:t>
            </a:r>
          </a:p>
          <a:p>
            <a:r>
              <a:rPr lang="en-US" sz="2800" dirty="0" smtClean="0"/>
              <a:t>Calculating exposure to </a:t>
            </a:r>
            <a:r>
              <a:rPr lang="en-US" sz="2800" dirty="0" smtClean="0"/>
              <a:t>PM</a:t>
            </a:r>
            <a:r>
              <a:rPr lang="en-US" sz="2800" baseline="-25000" dirty="0" smtClean="0"/>
              <a:t>1 </a:t>
            </a:r>
            <a:r>
              <a:rPr lang="en-US" sz="2800" dirty="0" smtClean="0"/>
              <a:t>and </a:t>
            </a:r>
            <a:r>
              <a:rPr lang="en-US" sz="2800" dirty="0"/>
              <a:t>PM</a:t>
            </a:r>
            <a:r>
              <a:rPr lang="en-US" sz="2800" baseline="-25000" dirty="0"/>
              <a:t>2.5</a:t>
            </a:r>
            <a:r>
              <a:rPr lang="en-US" sz="2800" dirty="0"/>
              <a:t> </a:t>
            </a:r>
            <a:r>
              <a:rPr lang="en-US" sz="2800" dirty="0" smtClean="0"/>
              <a:t>from </a:t>
            </a:r>
            <a:r>
              <a:rPr lang="en-US" sz="2800" dirty="0"/>
              <a:t>incense </a:t>
            </a:r>
            <a:r>
              <a:rPr lang="en-US" sz="2800" dirty="0" smtClean="0"/>
              <a:t>burning</a:t>
            </a:r>
          </a:p>
          <a:p>
            <a:r>
              <a:rPr lang="en-US" sz="2800" dirty="0" smtClean="0"/>
              <a:t>If possible: OC/EC 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6003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914400"/>
            <a:ext cx="8686800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E5C13-B291-491D-8696-C0CCCE1790F6}" type="slidenum">
              <a:rPr lang="vi-VN" sz="2400" smtClean="0">
                <a:solidFill>
                  <a:schemeClr val="tx1"/>
                </a:solidFill>
                <a:latin typeface="+mj-lt"/>
              </a:rPr>
              <a:pPr/>
              <a:t>4</a:t>
            </a:fld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9106"/>
            <a:ext cx="8229600" cy="11430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477" y="1113894"/>
            <a:ext cx="8686923" cy="4525963"/>
          </a:xfrm>
        </p:spPr>
        <p:txBody>
          <a:bodyPr/>
          <a:lstStyle/>
          <a:p>
            <a:r>
              <a:rPr lang="en-US" sz="2200" dirty="0" smtClean="0"/>
              <a:t>Measure PM</a:t>
            </a:r>
            <a:r>
              <a:rPr lang="en-US" sz="2200" baseline="-25000" dirty="0" smtClean="0"/>
              <a:t>1.0</a:t>
            </a:r>
            <a:r>
              <a:rPr lang="en-US" sz="2200" dirty="0" smtClean="0"/>
              <a:t> and PM</a:t>
            </a:r>
            <a:r>
              <a:rPr lang="en-US" sz="2200" baseline="-25000" dirty="0" smtClean="0"/>
              <a:t>2.5</a:t>
            </a:r>
            <a:r>
              <a:rPr lang="en-US" sz="2200" dirty="0" smtClean="0"/>
              <a:t> </a:t>
            </a:r>
            <a:r>
              <a:rPr lang="en-US" sz="2200" dirty="0" smtClean="0"/>
              <a:t>in </a:t>
            </a:r>
            <a:r>
              <a:rPr lang="en-US" sz="2200" dirty="0" smtClean="0"/>
              <a:t>temples using low-cost sensors</a:t>
            </a:r>
          </a:p>
          <a:p>
            <a:r>
              <a:rPr lang="en-US" sz="2200" dirty="0" smtClean="0"/>
              <a:t>Collect PM</a:t>
            </a:r>
            <a:r>
              <a:rPr lang="en-US" sz="2200" baseline="-25000" dirty="0" smtClean="0"/>
              <a:t>2.5</a:t>
            </a:r>
            <a:r>
              <a:rPr lang="en-US" sz="2200" dirty="0" smtClean="0"/>
              <a:t> for </a:t>
            </a:r>
            <a:r>
              <a:rPr lang="en-US" sz="2200" dirty="0" smtClean="0"/>
              <a:t>determine OC/EC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0000FF"/>
                </a:solidFill>
              </a:rPr>
              <a:t>Instrument: </a:t>
            </a:r>
            <a:r>
              <a:rPr lang="en-US" sz="2200" dirty="0" smtClean="0"/>
              <a:t>AS-LUNG or other sensors (sensors need to be calibrated) 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u="sng" dirty="0">
                <a:solidFill>
                  <a:srgbClr val="0000FF"/>
                </a:solidFill>
              </a:rPr>
              <a:t>Site</a:t>
            </a:r>
            <a:r>
              <a:rPr lang="en-US" sz="2200" b="1" u="sng" dirty="0" smtClean="0">
                <a:solidFill>
                  <a:srgbClr val="0000FF"/>
                </a:solidFill>
              </a:rPr>
              <a:t>: </a:t>
            </a:r>
            <a:r>
              <a:rPr lang="en-US" sz="2200" dirty="0" smtClean="0">
                <a:solidFill>
                  <a:srgbClr val="0000FF"/>
                </a:solidFill>
              </a:rPr>
              <a:t> 1 - 2 </a:t>
            </a:r>
            <a:r>
              <a:rPr lang="en-US" sz="2200" dirty="0" smtClean="0"/>
              <a:t>temples in the city</a:t>
            </a:r>
            <a:endParaRPr lang="en-US" sz="2200" dirty="0"/>
          </a:p>
          <a:p>
            <a:r>
              <a:rPr lang="en-US" sz="2200" b="1" u="sng" dirty="0" smtClean="0">
                <a:solidFill>
                  <a:srgbClr val="0000FF"/>
                </a:solidFill>
              </a:rPr>
              <a:t>Timeline</a:t>
            </a:r>
            <a:r>
              <a:rPr lang="en-US" sz="2200" b="1" u="sng" dirty="0">
                <a:solidFill>
                  <a:srgbClr val="0000FF"/>
                </a:solidFill>
              </a:rPr>
              <a:t>: </a:t>
            </a:r>
            <a:r>
              <a:rPr lang="en-US" sz="2200" dirty="0" smtClean="0"/>
              <a:t>monitor PM twice per month:  </a:t>
            </a:r>
            <a:endParaRPr lang="en-US" sz="2200" dirty="0"/>
          </a:p>
          <a:p>
            <a:pPr lvl="2"/>
            <a:r>
              <a:rPr lang="en-US" sz="2200" dirty="0" smtClean="0"/>
              <a:t>The 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and the full </a:t>
            </a:r>
            <a:r>
              <a:rPr lang="en-US" sz="2200" dirty="0"/>
              <a:t>moon day (</a:t>
            </a:r>
            <a:r>
              <a:rPr lang="en-US" sz="2200" dirty="0" smtClean="0"/>
              <a:t>15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) of </a:t>
            </a:r>
            <a:r>
              <a:rPr lang="en-US" sz="2200" dirty="0"/>
              <a:t>lunar month</a:t>
            </a:r>
          </a:p>
          <a:p>
            <a:pPr lvl="2"/>
            <a:r>
              <a:rPr lang="en-US" sz="2200" dirty="0"/>
              <a:t>2 days before and 2 days after </a:t>
            </a:r>
            <a:r>
              <a:rPr lang="en-US" sz="2200" dirty="0" smtClean="0"/>
              <a:t>the 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and the 15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of lunar month</a:t>
            </a:r>
          </a:p>
          <a:p>
            <a:pPr marL="1200150" lvl="2" indent="-285750"/>
            <a:r>
              <a:rPr lang="en-US" sz="2000" b="1" dirty="0">
                <a:solidFill>
                  <a:srgbClr val="000000"/>
                </a:solidFill>
              </a:rPr>
              <a:t>4 hours in the morning (7:30 – 11:30)</a:t>
            </a:r>
          </a:p>
          <a:p>
            <a:pPr marL="1200150" lvl="2" indent="-285750"/>
            <a:r>
              <a:rPr lang="en-US" sz="2000" b="1" dirty="0">
                <a:solidFill>
                  <a:srgbClr val="000000"/>
                </a:solidFill>
              </a:rPr>
              <a:t>4 hours in the afternoon (13:45 – 17:45)</a:t>
            </a:r>
            <a:endParaRPr lang="en-US" sz="2000" b="1" dirty="0"/>
          </a:p>
          <a:p>
            <a:pPr lvl="2"/>
            <a:endParaRPr lang="en-US" sz="2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 smtClean="0"/>
              <a:t> 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2873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9048"/>
            <a:ext cx="8908869" cy="452596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solidFill>
                  <a:srgbClr val="FF0000"/>
                </a:solidFill>
              </a:rPr>
              <a:t>Monitor PM </a:t>
            </a:r>
            <a:r>
              <a:rPr lang="en-US" sz="2200" dirty="0">
                <a:solidFill>
                  <a:srgbClr val="FF0000"/>
                </a:solidFill>
              </a:rPr>
              <a:t>by sensor (AS-LUNG is the best):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Mobile: </a:t>
            </a:r>
            <a:r>
              <a:rPr lang="en-US" sz="2000" dirty="0"/>
              <a:t>Research staff</a:t>
            </a:r>
            <a:r>
              <a:rPr lang="en-US" sz="2000" dirty="0" smtClean="0"/>
              <a:t> </a:t>
            </a:r>
            <a:r>
              <a:rPr lang="en-US" sz="2200" dirty="0"/>
              <a:t>will carry AS-LUNG </a:t>
            </a:r>
            <a:r>
              <a:rPr lang="en-US" sz="2200" u="sng" dirty="0"/>
              <a:t>in front of their chest or on their shoulde</a:t>
            </a:r>
            <a:r>
              <a:rPr lang="en-US" sz="2200" dirty="0"/>
              <a:t>r and move around the temple for 4 hours, and count number of incense stick per 30 </a:t>
            </a:r>
            <a:r>
              <a:rPr lang="en-US" sz="2200" dirty="0" smtClean="0"/>
              <a:t>min </a:t>
            </a:r>
            <a:r>
              <a:rPr lang="en-US" sz="2200" dirty="0"/>
              <a:t>(average 1 stick will burn during 30 </a:t>
            </a:r>
            <a:r>
              <a:rPr lang="en-US" sz="2200" dirty="0" smtClean="0"/>
              <a:t>min)</a:t>
            </a:r>
            <a:endParaRPr lang="en-US" sz="22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Fixed: </a:t>
            </a:r>
            <a:r>
              <a:rPr lang="en-US" sz="2200" dirty="0" smtClean="0"/>
              <a:t>measure </a:t>
            </a:r>
            <a:r>
              <a:rPr lang="en-US" sz="2200" dirty="0"/>
              <a:t>the concentration of PM </a:t>
            </a:r>
            <a:r>
              <a:rPr lang="en-US" sz="2200" dirty="0" smtClean="0"/>
              <a:t>outside at </a:t>
            </a:r>
            <a:r>
              <a:rPr lang="en-US" sz="2200" dirty="0"/>
              <a:t>the temple gate next to street where there are traffic activity, and </a:t>
            </a:r>
            <a:r>
              <a:rPr lang="en-US" sz="2200" dirty="0" smtClean="0"/>
              <a:t>count </a:t>
            </a:r>
            <a:r>
              <a:rPr lang="en-US" sz="2200" dirty="0"/>
              <a:t>number of worshipper </a:t>
            </a:r>
            <a:r>
              <a:rPr lang="en-US" sz="2200" dirty="0" smtClean="0"/>
              <a:t>every </a:t>
            </a:r>
            <a:r>
              <a:rPr lang="en-US" sz="2200" dirty="0"/>
              <a:t>1 hour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Resolution: 1 min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FF0000"/>
                </a:solidFill>
              </a:rPr>
              <a:t>Sampling </a:t>
            </a:r>
            <a:r>
              <a:rPr lang="en-US" sz="2200" dirty="0" smtClean="0">
                <a:solidFill>
                  <a:srgbClr val="FF0000"/>
                </a:solidFill>
              </a:rPr>
              <a:t>PM</a:t>
            </a:r>
            <a:r>
              <a:rPr lang="en-US" sz="2200" baseline="-25000" dirty="0" smtClean="0">
                <a:solidFill>
                  <a:srgbClr val="FF0000"/>
                </a:solidFill>
              </a:rPr>
              <a:t>2.5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by </a:t>
            </a:r>
            <a:r>
              <a:rPr lang="en-US" sz="2200" dirty="0" smtClean="0">
                <a:solidFill>
                  <a:srgbClr val="FF0000"/>
                </a:solidFill>
              </a:rPr>
              <a:t>impactor </a:t>
            </a:r>
            <a:r>
              <a:rPr lang="en-US" sz="2200" dirty="0">
                <a:solidFill>
                  <a:srgbClr val="FF0000"/>
                </a:solidFill>
              </a:rPr>
              <a:t>sampler to analysis OCEC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Fixed: using impact sampler (quartz filter) to </a:t>
            </a:r>
            <a:r>
              <a:rPr lang="en-US" sz="2200" dirty="0" smtClean="0"/>
              <a:t>collect PM</a:t>
            </a:r>
            <a:r>
              <a:rPr lang="en-US" sz="2200" baseline="-25000" dirty="0" smtClean="0"/>
              <a:t>2.5</a:t>
            </a:r>
            <a:r>
              <a:rPr lang="en-US" sz="2200" dirty="0" smtClean="0"/>
              <a:t> </a:t>
            </a:r>
            <a:r>
              <a:rPr lang="en-US" sz="2200" dirty="0"/>
              <a:t>during 4 </a:t>
            </a:r>
            <a:r>
              <a:rPr lang="en-US" sz="2200" dirty="0" smtClean="0"/>
              <a:t>hours in the morning and in the afternoon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5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C64B6-BA01-4140-892D-36ECBED042B5}"/>
              </a:ext>
            </a:extLst>
          </p:cNvPr>
          <p:cNvCxnSpPr>
            <a:cxnSpLocks/>
          </p:cNvCxnSpPr>
          <p:nvPr/>
        </p:nvCxnSpPr>
        <p:spPr>
          <a:xfrm flipV="1">
            <a:off x="8429897" y="1820091"/>
            <a:ext cx="184935" cy="618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4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E122-CDC6-45AA-90C1-E3E598ED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394C-CEB3-4A43-BC2A-6D00E8D1092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4B26F-325A-4986-9E8E-46835990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D6B9-7AB9-4920-B894-9601879AA32C}" type="slidenum">
              <a:rPr lang="en-US" smtClean="0"/>
              <a:t>6</a:t>
            </a:fld>
            <a:endParaRPr lang="en-US"/>
          </a:p>
        </p:txBody>
      </p:sp>
      <p:pic>
        <p:nvPicPr>
          <p:cNvPr id="6" name="Hình ảnh 29">
            <a:extLst>
              <a:ext uri="{FF2B5EF4-FFF2-40B4-BE49-F238E27FC236}">
                <a16:creationId xmlns:a16="http://schemas.microsoft.com/office/drawing/2014/main" id="{FD4B7938-1516-4A91-A020-D37331D7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3" y="326453"/>
            <a:ext cx="3957186" cy="2292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296FD-83CB-4F5E-8899-AC17C34D8058}"/>
              </a:ext>
            </a:extLst>
          </p:cNvPr>
          <p:cNvSpPr txBox="1"/>
          <p:nvPr/>
        </p:nvSpPr>
        <p:spPr>
          <a:xfrm>
            <a:off x="2164590" y="2626500"/>
            <a:ext cx="11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Temple 1</a:t>
            </a:r>
          </a:p>
        </p:txBody>
      </p:sp>
      <p:pic>
        <p:nvPicPr>
          <p:cNvPr id="1026" name="Picture 2" descr="Chùa Vạn Hạnh">
            <a:extLst>
              <a:ext uri="{FF2B5EF4-FFF2-40B4-BE49-F238E27FC236}">
                <a16:creationId xmlns:a16="http://schemas.microsoft.com/office/drawing/2014/main" id="{7B744373-266A-4A7B-B9B6-5471CB55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80" y="310748"/>
            <a:ext cx="3572517" cy="22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ED99A-F7A8-4C35-AAB6-2EE03672A8B5}"/>
              </a:ext>
            </a:extLst>
          </p:cNvPr>
          <p:cNvSpPr txBox="1"/>
          <p:nvPr/>
        </p:nvSpPr>
        <p:spPr>
          <a:xfrm>
            <a:off x="6276108" y="2626500"/>
            <a:ext cx="11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Temple 2</a:t>
            </a:r>
          </a:p>
        </p:txBody>
      </p:sp>
      <p:pic>
        <p:nvPicPr>
          <p:cNvPr id="10" name="Google Shape;169;p8">
            <a:extLst>
              <a:ext uri="{FF2B5EF4-FFF2-40B4-BE49-F238E27FC236}">
                <a16:creationId xmlns:a16="http://schemas.microsoft.com/office/drawing/2014/main" id="{78A9ECB1-84EF-4C1D-AD1A-D1A69B453D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380" y="3122797"/>
            <a:ext cx="2527372" cy="32335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D79BF-0175-409C-8D95-0399413069D9}"/>
              </a:ext>
            </a:extLst>
          </p:cNvPr>
          <p:cNvSpPr txBox="1"/>
          <p:nvPr/>
        </p:nvSpPr>
        <p:spPr>
          <a:xfrm>
            <a:off x="5564145" y="6354248"/>
            <a:ext cx="178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Impact Sampler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BBDE9-C99D-45C5-A3FD-C95F3F914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18" y="3122797"/>
            <a:ext cx="3456604" cy="3236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664175-2CCC-435A-86F6-EFD9E4F22C1F}"/>
              </a:ext>
            </a:extLst>
          </p:cNvPr>
          <p:cNvSpPr txBox="1"/>
          <p:nvPr/>
        </p:nvSpPr>
        <p:spPr>
          <a:xfrm>
            <a:off x="2114550" y="6359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</a:t>
            </a:r>
            <a:r>
              <a:rPr lang="en-US" sz="1800"/>
              <a:t>orshipper</a:t>
            </a:r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6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35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267E-F341-4E69-BA77-B208F56A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2143" y="379387"/>
            <a:ext cx="7886700" cy="63165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Some initial results…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4F66-B3A1-43F6-A7AE-50AF1E418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394C-CEB3-4A43-BC2A-6D00E8D1092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E3479-5943-4167-ADA6-9674D276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D6B9-7AB9-4920-B894-9601879AA32C}" type="slidenum">
              <a:rPr lang="en-US" smtClean="0"/>
              <a:t>7</a:t>
            </a:fld>
            <a:endParaRPr lang="en-US"/>
          </a:p>
        </p:txBody>
      </p:sp>
      <p:pic>
        <p:nvPicPr>
          <p:cNvPr id="6" name="Hình ảnh 21">
            <a:extLst>
              <a:ext uri="{FF2B5EF4-FFF2-40B4-BE49-F238E27FC236}">
                <a16:creationId xmlns:a16="http://schemas.microsoft.com/office/drawing/2014/main" id="{F41C7311-F890-4E64-95CE-899D2118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2" y="999321"/>
            <a:ext cx="4278466" cy="3154668"/>
          </a:xfrm>
          <a:prstGeom prst="rect">
            <a:avLst/>
          </a:prstGeom>
        </p:spPr>
      </p:pic>
      <p:pic>
        <p:nvPicPr>
          <p:cNvPr id="7" name="Hình ảnh 24">
            <a:extLst>
              <a:ext uri="{FF2B5EF4-FFF2-40B4-BE49-F238E27FC236}">
                <a16:creationId xmlns:a16="http://schemas.microsoft.com/office/drawing/2014/main" id="{5ECB7DD2-8EAE-444C-BED2-6716EBE8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38" y="1011040"/>
            <a:ext cx="4274015" cy="3114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BA66A-09FE-4038-A421-08F30A30C279}"/>
              </a:ext>
            </a:extLst>
          </p:cNvPr>
          <p:cNvSpPr txBox="1"/>
          <p:nvPr/>
        </p:nvSpPr>
        <p:spPr>
          <a:xfrm>
            <a:off x="1793954" y="1443998"/>
            <a:ext cx="11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Temple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6BC3B-382F-410B-A12F-587DA92A7534}"/>
              </a:ext>
            </a:extLst>
          </p:cNvPr>
          <p:cNvSpPr txBox="1"/>
          <p:nvPr/>
        </p:nvSpPr>
        <p:spPr>
          <a:xfrm>
            <a:off x="6298507" y="1443998"/>
            <a:ext cx="11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Temple 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7098E8-0AAC-4ED0-A815-E7ACA38BD5A1}"/>
              </a:ext>
            </a:extLst>
          </p:cNvPr>
          <p:cNvSpPr/>
          <p:nvPr/>
        </p:nvSpPr>
        <p:spPr>
          <a:xfrm>
            <a:off x="647849" y="2067296"/>
            <a:ext cx="288324" cy="2883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9BDBCF-C751-4454-B7D4-3412FC48B60D}"/>
              </a:ext>
            </a:extLst>
          </p:cNvPr>
          <p:cNvSpPr/>
          <p:nvPr/>
        </p:nvSpPr>
        <p:spPr>
          <a:xfrm>
            <a:off x="1073452" y="2576655"/>
            <a:ext cx="288324" cy="2883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665C5A-E632-4492-94C2-CF13508C3071}"/>
              </a:ext>
            </a:extLst>
          </p:cNvPr>
          <p:cNvSpPr/>
          <p:nvPr/>
        </p:nvSpPr>
        <p:spPr>
          <a:xfrm>
            <a:off x="1555966" y="2457630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08C93-432B-4485-A157-2E74EAE2973D}"/>
              </a:ext>
            </a:extLst>
          </p:cNvPr>
          <p:cNvSpPr/>
          <p:nvPr/>
        </p:nvSpPr>
        <p:spPr>
          <a:xfrm>
            <a:off x="1978032" y="2407679"/>
            <a:ext cx="246224" cy="299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F70327-2A9A-4A70-9168-0E42EA3DE907}"/>
              </a:ext>
            </a:extLst>
          </p:cNvPr>
          <p:cNvSpPr/>
          <p:nvPr/>
        </p:nvSpPr>
        <p:spPr>
          <a:xfrm>
            <a:off x="3294384" y="1234108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DC5724-AD0A-4D47-88C9-60BF4AE320D6}"/>
              </a:ext>
            </a:extLst>
          </p:cNvPr>
          <p:cNvSpPr/>
          <p:nvPr/>
        </p:nvSpPr>
        <p:spPr>
          <a:xfrm>
            <a:off x="3788953" y="1722152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BF577C-15B4-4DE1-BFB7-D9C1FE12488C}"/>
              </a:ext>
            </a:extLst>
          </p:cNvPr>
          <p:cNvSpPr/>
          <p:nvPr/>
        </p:nvSpPr>
        <p:spPr>
          <a:xfrm>
            <a:off x="5143749" y="1667517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F0ABF-D147-4905-ACD3-3EA421FB69FE}"/>
              </a:ext>
            </a:extLst>
          </p:cNvPr>
          <p:cNvSpPr/>
          <p:nvPr/>
        </p:nvSpPr>
        <p:spPr>
          <a:xfrm>
            <a:off x="5026231" y="1854318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8486D40-A0AB-4B80-9845-B615CBC9E0E9}"/>
              </a:ext>
            </a:extLst>
          </p:cNvPr>
          <p:cNvSpPr/>
          <p:nvPr/>
        </p:nvSpPr>
        <p:spPr>
          <a:xfrm>
            <a:off x="6033866" y="1271105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86CBA0-BE17-4CDF-BACA-CA62EF56C582}"/>
              </a:ext>
            </a:extLst>
          </p:cNvPr>
          <p:cNvSpPr/>
          <p:nvPr/>
        </p:nvSpPr>
        <p:spPr>
          <a:xfrm>
            <a:off x="7788897" y="1817528"/>
            <a:ext cx="288324" cy="249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0B4770-499F-49A3-BD7C-48A617A0B2A0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6178028" y="647000"/>
            <a:ext cx="770124" cy="62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098182-F427-4139-B27D-672DA55A72B0}"/>
              </a:ext>
            </a:extLst>
          </p:cNvPr>
          <p:cNvCxnSpPr>
            <a:endCxn id="34" idx="0"/>
          </p:cNvCxnSpPr>
          <p:nvPr/>
        </p:nvCxnSpPr>
        <p:spPr>
          <a:xfrm>
            <a:off x="6946207" y="653623"/>
            <a:ext cx="986852" cy="116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7AD5E5-CEC2-4696-9C89-3E34F083ED99}"/>
              </a:ext>
            </a:extLst>
          </p:cNvPr>
          <p:cNvSpPr txBox="1"/>
          <p:nvPr/>
        </p:nvSpPr>
        <p:spPr>
          <a:xfrm>
            <a:off x="4339004" y="269886"/>
            <a:ext cx="44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Research staff</a:t>
            </a:r>
            <a:r>
              <a:rPr lang="en-US" b="0" i="0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</a:rPr>
              <a:t>was standing near the </a:t>
            </a:r>
            <a:r>
              <a:rPr lang="en-US" b="0" i="0" dirty="0" smtClean="0">
                <a:solidFill>
                  <a:srgbClr val="0000FF"/>
                </a:solidFill>
                <a:effectLst/>
              </a:rPr>
              <a:t>incensory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B5F11B8-48F4-4434-9E00-B70254A65A85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3540484" y="653623"/>
            <a:ext cx="3405723" cy="61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7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73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78AC-F8A3-4ED1-9727-C5B66BE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61" y="568623"/>
            <a:ext cx="8217319" cy="1325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PM</a:t>
            </a:r>
            <a:r>
              <a:rPr lang="en-US" sz="2800" baseline="-25000" dirty="0" smtClean="0"/>
              <a:t>1</a:t>
            </a:r>
            <a:r>
              <a:rPr lang="en-US" sz="2800" dirty="0"/>
              <a:t>, PM</a:t>
            </a:r>
            <a:r>
              <a:rPr lang="en-US" sz="2800" baseline="-25000" dirty="0"/>
              <a:t>2.5</a:t>
            </a:r>
            <a:r>
              <a:rPr lang="en-US" sz="2800" dirty="0"/>
              <a:t> </a:t>
            </a:r>
            <a:r>
              <a:rPr lang="en-US" sz="2800" dirty="0" smtClean="0"/>
              <a:t>on </a:t>
            </a:r>
            <a:r>
              <a:rPr lang="en-US" sz="2800" dirty="0"/>
              <a:t>full moon day (15</a:t>
            </a:r>
            <a:r>
              <a:rPr lang="en-US" sz="2800" baseline="30000" dirty="0"/>
              <a:t>th</a:t>
            </a:r>
            <a:r>
              <a:rPr lang="en-US" sz="2800" dirty="0"/>
              <a:t>)/1</a:t>
            </a:r>
            <a:r>
              <a:rPr lang="en-US" sz="2800" baseline="30000" dirty="0"/>
              <a:t>st</a:t>
            </a:r>
            <a:r>
              <a:rPr lang="en-US" sz="2800" dirty="0"/>
              <a:t> of lunar month and on 2 days before and </a:t>
            </a:r>
            <a:r>
              <a:rPr lang="en-US" sz="2800" dirty="0" smtClean="0"/>
              <a:t>after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D62F5-CF90-44A1-A466-23F2ED82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394C-CEB3-4A43-BC2A-6D00E8D1092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51341-D737-4250-A37C-BE9AE86A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FD6B9-7AB9-4920-B894-9601879AA32C}" type="slidenum">
              <a:rPr lang="en-US" smtClean="0"/>
              <a:t>8</a:t>
            </a:fld>
            <a:endParaRPr lang="en-US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9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80" y="2072640"/>
            <a:ext cx="4310239" cy="29173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58" y="1864974"/>
            <a:ext cx="4602629" cy="31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8F3C836-8684-4039-BA63-B392C4FE3039}"/>
              </a:ext>
            </a:extLst>
          </p:cNvPr>
          <p:cNvSpPr txBox="1">
            <a:spLocks/>
          </p:cNvSpPr>
          <p:nvPr/>
        </p:nvSpPr>
        <p:spPr>
          <a:xfrm>
            <a:off x="8614832" y="6318559"/>
            <a:ext cx="529168" cy="53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E5C13-B291-491D-8696-C0CCCE1790F6}" type="slidenum">
              <a:rPr lang="vi-VN" sz="2400" smtClean="0">
                <a:solidFill>
                  <a:schemeClr val="tx1"/>
                </a:solidFill>
                <a:latin typeface="+mj-lt"/>
              </a:rPr>
              <a:pPr/>
              <a:t>9</a:t>
            </a:fld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47" y="2436112"/>
            <a:ext cx="9046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your attention!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174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NPNKn7Rj47wcWOGxyqh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Gnz9EowRJ2iMebbbG5m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eQh7j1ik1Qqmnms45Jy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nQqLhQYGkfh99JSx5uz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lSOOJC0CyAOVtrGxJr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4ddIcxE3tihVuyXs7mFH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L2qLg0aNxaARCiCgAir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yv7RjH5B1x1pFGaLnKH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6tH05C8BJ1dhWuVDpGsI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2PcDV6PVGaBBr2qQd5X0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8Ice7Y4eFiXqRNsG1MO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tZIGvrKE8kE1RiKV3WP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l2TdysmLVQx14UJSIXCV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uBz3LoVduaLsn9lTpBSU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TPJyX94RI6K2yhEvHXPH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fCwzwOx030VnIJkdrM8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HkA3fUUU5FKxA61nCgjH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J7bzVauw3yJTAUbYtyD6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Ca8db39SjKBYdptkJpo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1DZcPo8HGAUOSzpMXisT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8ZWYz0eTGKT8Aw91lE1a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9kP4yM6V9qBvZfRO8tM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3X0bcZ00UVSRmO1GBqy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JYSCVXNRvLYjMDKWG7A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ZjKlR7WcJcAPzHuHWuO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7HrJBxEKRcLh3zDoepc2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IY19LuPTHRfweBRbVQ97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3zRkrGG9i7VNTVacq2p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eQm1RcdhTJMCus1qjzKx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dHym5ygRM2wkl1XqPtW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Mp3DMdJhQ1UmGNjLJE2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qxTgzmVFYcgQNz8WW31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PJ1EOQ9GfgTZyZwJvDm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NuphnDSXQxq26q70AM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6PZJDMIZeE4ANSCLwLZ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QfACdqpEfZN2VOO6vUx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uoIQTSQAbjLJZK91zhA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NLXOWpg5bFHwKcTmxwO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gbP3XukfG5VpBWT4Vqk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51tZW7cK3LJgjuLZTrLKV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AlAXtsAnkHlbal40m8v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8hr742Yymd6qSEmaIit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YjBDProBqlgocivmnxo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5JtpEcpcaXNyj8vrdxa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NI86r5SLlexUfVClb2g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9us3EmUVYCfQeRapMbb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jBDZnRWkRCzlkAYXBy3i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jsTDgNLYzzyPTO3gvXA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MMoiXjmi0begchBaxQ5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6AZcAIgKU0QEnkBaVqTi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FvThbsbC8UWlrjxudFw6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urvwMhi31mFJ8v6kEkz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hFAuRBbwiz79hDD1wh2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YcRRY0V1R4kZaPViqGRu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NPNKn7Rj47wcWOGxyqh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L24YrSzBpHlJHH8gcM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tZIGvrKE8kE1RiKV3WP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3X0bcZ00UVSRmO1GBqy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ODCFN6FXBBnqZLgN1eD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WytfIURq0166LGGIxxWC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oRO8aoKZRsIGG3cxnK6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jS0z7jH6XDPmaBrAKtG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o4ZCwZ9bw7Z1xV8Agri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4RkTA5N0DuzdFtVAuNHW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n83wr9ceHo9kdFJVTma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m3IZpj0jsnxZnht40M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vbbbofABayrDX62sE0b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J4Yqlv6H0FLf5MFcMsuzh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HqjOML4qNjlhDZKy3OUB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KivOSekjFRXny6xIlDA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UN9GsdoFEFjZEzvhWbctZ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GCbrw6yYRQjQum8q0WE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8kI1VNLbwlEf2ehUvG9w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C8T49e45UucfyO0uBGc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6qPYRmSXaYFt6S2JBXs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QYJ5ubxQhAK21sebmHc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A5I7sS4epQPlARfMRHp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zveVdUQubwXzwTNgtk0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6SiI6Rg9px6bMUUjalx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CvO5ah7BIeNsRAjHn6u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JEoNcbRA1rYegNT1GY1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oj2k0tXqi5ChL9Gn5VK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uDkwNmqvlrwQg5KSbnCB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SCY1JkjT54FF2Pp0uFA0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LVTBCdKmvBcB0lu427Cf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aeflSGI2Bl8rd5QIGGlI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Djlbmplh4G3ZLPwAnfs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dEgkl7mxZiFOVO32W1B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Nh3K2eK74UrlFCFWs2F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02pf6G6IefY4t5GU14dV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8US52WPLFIUIDdsZ9cnu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SkML2tFqPflBxPh5X7C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zs5KYqbyj7Tp0LgbMi0h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Ggw0WvuOK2Px4UMjlhD0i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49E9csFHa7XG1RiwShRu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y5z3vbMvWevbnlNi193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NPNKn7Rj47wcWOGxyqh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tZIGvrKE8kE1RiKV3WP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3X0bcZ00UVSRmO1GBqyq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Custom 3">
      <a:dk1>
        <a:sysClr val="windowText" lastClr="000000"/>
      </a:dk1>
      <a:lt1>
        <a:sysClr val="window" lastClr="FFFFFF"/>
      </a:lt1>
      <a:dk2>
        <a:srgbClr val="04617B"/>
      </a:dk2>
      <a:lt2>
        <a:srgbClr val="FF0000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1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399047A-7B76-4728-998D-40E0FB7CFA5C}" vid="{9AC10C9F-4DA0-4C69-A0DC-542C74304899}"/>
    </a:ext>
  </a:extLst>
</a:theme>
</file>

<file path=ppt/theme/theme2.xml><?xml version="1.0" encoding="utf-8"?>
<a:theme xmlns:a="http://schemas.openxmlformats.org/drawingml/2006/main" name="1_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new">
  <a:themeElements>
    <a:clrScheme name="Custom 3">
      <a:dk1>
        <a:sysClr val="windowText" lastClr="000000"/>
      </a:dk1>
      <a:lt1>
        <a:sysClr val="window" lastClr="FFFFFF"/>
      </a:lt1>
      <a:dk2>
        <a:srgbClr val="04617B"/>
      </a:dk2>
      <a:lt2>
        <a:srgbClr val="FF0000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1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Theme">
  <a:themeElements>
    <a:clrScheme name="Custom 3">
      <a:dk1>
        <a:sysClr val="windowText" lastClr="000000"/>
      </a:dk1>
      <a:lt1>
        <a:sysClr val="window" lastClr="FFFFFF"/>
      </a:lt1>
      <a:dk2>
        <a:srgbClr val="04617B"/>
      </a:dk2>
      <a:lt2>
        <a:srgbClr val="FF0000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1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4097</TotalTime>
  <Words>421</Words>
  <Application>Microsoft Office PowerPoint</Application>
  <PresentationFormat>On-screen Show (4:3)</PresentationFormat>
  <Paragraphs>63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Wingdings 2</vt:lpstr>
      <vt:lpstr>Theme1</vt:lpstr>
      <vt:lpstr>1_Oriel</vt:lpstr>
      <vt:lpstr>1_new</vt:lpstr>
      <vt:lpstr>Default Theme</vt:lpstr>
      <vt:lpstr>Collaborative work for Hi-ASAP </vt:lpstr>
      <vt:lpstr>Background</vt:lpstr>
      <vt:lpstr>Objectives</vt:lpstr>
      <vt:lpstr>Methods</vt:lpstr>
      <vt:lpstr>PowerPoint Presentation</vt:lpstr>
      <vt:lpstr>PowerPoint Presentation</vt:lpstr>
      <vt:lpstr>Some initial results…</vt:lpstr>
      <vt:lpstr>PM1, PM2.5 on full moon day (15th)/1st of lunar month and on 2 days before and after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OCCURRENCE OF BISPHENOL A IN THE ATMOSPHERIC AEROSOLS IN HO CHI MINH CITY, VIET NAM DURING 2012-2014</dc:title>
  <dc:creator>ABC</dc:creator>
  <cp:lastModifiedBy>To Hien</cp:lastModifiedBy>
  <cp:revision>479</cp:revision>
  <cp:lastPrinted>2019-04-02T16:18:04Z</cp:lastPrinted>
  <dcterms:created xsi:type="dcterms:W3CDTF">2017-03-23T01:13:11Z</dcterms:created>
  <dcterms:modified xsi:type="dcterms:W3CDTF">2021-10-12T07:53:12Z</dcterms:modified>
</cp:coreProperties>
</file>